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5" r:id="rId2"/>
    <p:sldId id="281" r:id="rId3"/>
    <p:sldId id="291" r:id="rId4"/>
    <p:sldId id="288" r:id="rId5"/>
    <p:sldId id="307" r:id="rId6"/>
    <p:sldId id="308" r:id="rId7"/>
    <p:sldId id="309" r:id="rId8"/>
    <p:sldId id="311" r:id="rId9"/>
    <p:sldId id="312" r:id="rId10"/>
    <p:sldId id="305" r:id="rId11"/>
    <p:sldId id="284" r:id="rId12"/>
    <p:sldId id="282" r:id="rId13"/>
    <p:sldId id="283" r:id="rId14"/>
    <p:sldId id="306" r:id="rId15"/>
    <p:sldId id="314" r:id="rId16"/>
    <p:sldId id="315" r:id="rId17"/>
    <p:sldId id="289" r:id="rId18"/>
    <p:sldId id="298" r:id="rId19"/>
    <p:sldId id="297" r:id="rId20"/>
    <p:sldId id="313" r:id="rId21"/>
    <p:sldId id="256" r:id="rId22"/>
    <p:sldId id="270" r:id="rId23"/>
    <p:sldId id="271" r:id="rId24"/>
    <p:sldId id="272" r:id="rId25"/>
    <p:sldId id="273" r:id="rId26"/>
    <p:sldId id="310" r:id="rId27"/>
    <p:sldId id="274" r:id="rId28"/>
    <p:sldId id="275" r:id="rId29"/>
    <p:sldId id="276" r:id="rId30"/>
    <p:sldId id="294" r:id="rId31"/>
    <p:sldId id="293" r:id="rId32"/>
    <p:sldId id="295" r:id="rId3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078F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237" autoAdjust="0"/>
  </p:normalViewPr>
  <p:slideViewPr>
    <p:cSldViewPr>
      <p:cViewPr>
        <p:scale>
          <a:sx n="65" d="100"/>
          <a:sy n="65" d="100"/>
        </p:scale>
        <p:origin x="-1518" y="-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4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E74725A-E3BB-4E1E-91C3-0F5B174D7A84}" type="datetimeFigureOut">
              <a:rPr lang="en-US" smtClean="0"/>
              <a:pPr/>
              <a:t>6/12/2015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C408C84A-86D0-43DF-A609-0CA732C5B54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43000"/>
            <a:ext cx="8077200" cy="1524000"/>
          </a:xfrm>
        </p:spPr>
        <p:txBody>
          <a:bodyPr>
            <a:normAutofit/>
          </a:bodyPr>
          <a:lstStyle/>
          <a:p>
            <a:pPr algn="ctr"/>
            <a:r>
              <a:rPr lang="en-GB" sz="3200" b="1" dirty="0" smtClean="0"/>
              <a:t>DEVELOPMENT OF SOFTWARE FOR FLOWER RECOGNITION USING IMAGE PROCESSING TECHNIQUE</a:t>
            </a:r>
            <a:endParaRPr lang="en-US" sz="3200" b="1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85800" y="3505200"/>
            <a:ext cx="3124200" cy="1524000"/>
          </a:xfrm>
          <a:prstGeom prst="rect">
            <a:avLst/>
          </a:prstGeom>
        </p:spPr>
        <p:txBody>
          <a:bodyPr vert="horz" lIns="0" tIns="45720" rIns="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Major</a:t>
            </a:r>
            <a:r>
              <a:rPr kumimoji="0" lang="en-US" sz="200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 Advisor: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aseline="0" dirty="0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	</a:t>
            </a:r>
            <a:r>
              <a:rPr lang="en-US" sz="2000" baseline="0" dirty="0" err="1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Er</a:t>
            </a:r>
            <a:r>
              <a:rPr lang="en-US" sz="2000" baseline="0" dirty="0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.</a:t>
            </a:r>
            <a:r>
              <a:rPr lang="en-US" sz="2000" dirty="0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 Salam Din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	Associate professor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257800" y="3505200"/>
            <a:ext cx="3124200" cy="1524000"/>
          </a:xfrm>
          <a:prstGeom prst="rect">
            <a:avLst/>
          </a:prstGeom>
        </p:spPr>
        <p:txBody>
          <a:bodyPr vert="horz" lIns="0" tIns="45720" rIns="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          By: </a:t>
            </a: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	</a:t>
            </a:r>
            <a:r>
              <a:rPr lang="en-US" sz="2000" dirty="0" err="1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Gurleen</a:t>
            </a:r>
            <a:r>
              <a:rPr lang="en-US" sz="2000" dirty="0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Kaur</a:t>
            </a:r>
            <a:endParaRPr lang="en-US" sz="2000" dirty="0" smtClean="0">
              <a:solidFill>
                <a:schemeClr val="tx2"/>
              </a:solidFill>
              <a:latin typeface="Times New Roman" pitchFamily="18" charset="0"/>
              <a:ea typeface="+mj-ea"/>
              <a:cs typeface="Times New Roman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	L-2013-AE-149-M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33400" y="5257800"/>
            <a:ext cx="8153400" cy="1143000"/>
          </a:xfrm>
          <a:prstGeom prst="rect">
            <a:avLst/>
          </a:prstGeom>
        </p:spPr>
        <p:txBody>
          <a:bodyPr vert="horz" lIns="0" tIns="45720" rIns="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School of Electrical Engineering &amp; Information Technology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College of Agricultural Engineering and Technology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PUNJAB AGRICULTURAL UNIVERSITY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tx2"/>
                </a:solidFill>
                <a:latin typeface="Times New Roman" pitchFamily="18" charset="0"/>
                <a:ea typeface="+mj-ea"/>
                <a:cs typeface="Times New Roman" pitchFamily="18" charset="0"/>
              </a:rPr>
              <a:t>L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Times New Roman" pitchFamily="18" charset="0"/>
                <a:ea typeface="+mj-ea"/>
                <a:cs typeface="Times New Roman" pitchFamily="18" charset="0"/>
              </a:rPr>
              <a:t>UDHIANA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/>
          </a:bodyPr>
          <a:lstStyle/>
          <a:p>
            <a:r>
              <a:rPr lang="en-IN" sz="4000" dirty="0" smtClean="0">
                <a:latin typeface="Times New Roman" pitchFamily="18" charset="0"/>
                <a:cs typeface="Times New Roman" pitchFamily="18" charset="0"/>
              </a:rPr>
              <a:t>Material and Methodology</a:t>
            </a:r>
            <a:endParaRPr lang="en-IN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24 species of flowers are used in this project. </a:t>
            </a:r>
          </a:p>
          <a:p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Digital image of these winter annual flowers were taken by scanning them with white background.</a:t>
            </a:r>
          </a:p>
          <a:p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Technologies Used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Java SE platform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at front end</a:t>
            </a:r>
          </a:p>
          <a:p>
            <a:pPr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 integrated development environment (IDE) used is Eclipse Lunar</a:t>
            </a:r>
            <a:endParaRPr lang="en-US" sz="27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Java language and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OpenCV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libraries are used for writing the source code </a:t>
            </a: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Java Swings are used for making user interface</a:t>
            </a:r>
          </a:p>
          <a:p>
            <a:pPr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MYSQL server 5.5 at back end</a:t>
            </a:r>
          </a:p>
          <a:p>
            <a:pPr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sz="27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Limitations of Existing Software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Commercial neural network based software can only be used with basic knowledge of plants and its features</a:t>
            </a:r>
          </a:p>
          <a:p>
            <a:pPr algn="just"/>
            <a:endParaRPr lang="en-US" sz="25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Software which uses image processing techniques processes only Bitmap (.bmp) images</a:t>
            </a:r>
          </a:p>
          <a:p>
            <a:pPr algn="just"/>
            <a:endParaRPr lang="en-US" sz="25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Processing is done on flower image as a single entity without acknowledging its sub parts</a:t>
            </a:r>
          </a:p>
          <a:p>
            <a:pPr algn="just">
              <a:buNone/>
            </a:pPr>
            <a:endParaRPr lang="en-US" sz="25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Can be used by naïve user who has no knowledge of keywords related to flower taxonomy</a:t>
            </a:r>
          </a:p>
          <a:p>
            <a:endParaRPr lang="en-US" sz="2000" dirty="0" smtClean="0"/>
          </a:p>
          <a:p>
            <a:r>
              <a:rPr lang="en-US" sz="2000" dirty="0" smtClean="0"/>
              <a:t>Compatible with 32-bit as well as 64-bit processors.</a:t>
            </a:r>
          </a:p>
          <a:p>
            <a:endParaRPr lang="en-US" sz="2000" dirty="0" smtClean="0"/>
          </a:p>
          <a:p>
            <a:r>
              <a:rPr lang="en-US" sz="2000" dirty="0" smtClean="0"/>
              <a:t>Input image can be taken from any scanner and is file format independent</a:t>
            </a:r>
          </a:p>
          <a:p>
            <a:pPr>
              <a:buNone/>
            </a:pPr>
            <a:endParaRPr lang="en-US" sz="2000" dirty="0" smtClean="0"/>
          </a:p>
          <a:p>
            <a:r>
              <a:rPr lang="en-US" sz="2000" dirty="0" smtClean="0"/>
              <a:t>A new feature stamen/pistil area is included for identification 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Image processing techniques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Conversion of RGB colour model to HSV colour model is done through function </a:t>
            </a:r>
            <a:r>
              <a:rPr lang="en-IN" dirty="0" err="1" smtClean="0"/>
              <a:t>cvtColor</a:t>
            </a:r>
            <a:r>
              <a:rPr lang="en-IN" dirty="0" smtClean="0"/>
              <a:t>(). This function gives the information regarding hue, saturation and luminance</a:t>
            </a:r>
          </a:p>
          <a:p>
            <a:endParaRPr lang="en-IN" dirty="0" smtClean="0"/>
          </a:p>
          <a:p>
            <a:r>
              <a:rPr lang="en-IN" dirty="0" smtClean="0"/>
              <a:t>Histogram of H-plane is calculated through a function called </a:t>
            </a:r>
            <a:r>
              <a:rPr lang="en-IN" dirty="0" err="1" smtClean="0"/>
              <a:t>calcHist</a:t>
            </a:r>
            <a:r>
              <a:rPr lang="en-IN" dirty="0" smtClean="0"/>
              <a:t>() after eliminating the saturation and luminance information</a:t>
            </a:r>
          </a:p>
          <a:p>
            <a:endParaRPr lang="en-IN" dirty="0" smtClean="0"/>
          </a:p>
          <a:p>
            <a:r>
              <a:rPr lang="en-IN" dirty="0" smtClean="0"/>
              <a:t> Dominant colour of flower is the 2</a:t>
            </a:r>
            <a:r>
              <a:rPr lang="en-IN" baseline="30000" dirty="0" smtClean="0"/>
              <a:t>nd</a:t>
            </a:r>
            <a:r>
              <a:rPr lang="en-IN" dirty="0" smtClean="0"/>
              <a:t> maxima value of histogram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05400"/>
          </a:xfrm>
        </p:spPr>
        <p:txBody>
          <a:bodyPr/>
          <a:lstStyle/>
          <a:p>
            <a:r>
              <a:rPr lang="en-US" dirty="0" smtClean="0"/>
              <a:t>Color image segmentation is done once the color of flower is found, we can segment out the flower from background through function </a:t>
            </a:r>
            <a:r>
              <a:rPr lang="en-US" dirty="0" err="1" smtClean="0"/>
              <a:t>inRange</a:t>
            </a:r>
            <a:r>
              <a:rPr lang="en-US" dirty="0" smtClean="0"/>
              <a:t>()</a:t>
            </a:r>
          </a:p>
          <a:p>
            <a:endParaRPr lang="en-US" dirty="0" smtClean="0"/>
          </a:p>
          <a:p>
            <a:r>
              <a:rPr lang="en-US" dirty="0" smtClean="0"/>
              <a:t>Contours are detected and various noises are discarded by using functions such as </a:t>
            </a:r>
            <a:r>
              <a:rPr lang="en-US" dirty="0" err="1" smtClean="0"/>
              <a:t>findContours</a:t>
            </a:r>
            <a:r>
              <a:rPr lang="en-US" dirty="0" smtClean="0"/>
              <a:t>() and </a:t>
            </a:r>
            <a:r>
              <a:rPr lang="en-US" dirty="0" err="1" smtClean="0"/>
              <a:t>contourArea</a:t>
            </a:r>
            <a:r>
              <a:rPr lang="en-US" dirty="0" smtClean="0"/>
              <a:t>()</a:t>
            </a:r>
          </a:p>
          <a:p>
            <a:endParaRPr lang="en-US" dirty="0" smtClean="0"/>
          </a:p>
          <a:p>
            <a:r>
              <a:rPr lang="en-US" dirty="0" err="1" smtClean="0"/>
              <a:t>Hu</a:t>
            </a:r>
            <a:r>
              <a:rPr lang="en-US" dirty="0" smtClean="0"/>
              <a:t>-moments are selected as a shape comparison method. And this technique is used in </a:t>
            </a:r>
            <a:r>
              <a:rPr lang="en-US" dirty="0" err="1" smtClean="0"/>
              <a:t>matchShapes</a:t>
            </a:r>
            <a:r>
              <a:rPr lang="en-US" dirty="0" smtClean="0"/>
              <a:t>() function</a:t>
            </a:r>
            <a:endParaRPr lang="en-IN" dirty="0" smtClean="0"/>
          </a:p>
          <a:p>
            <a:pPr lvl="0"/>
            <a:endParaRPr lang="en-I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05400"/>
          </a:xfrm>
        </p:spPr>
        <p:txBody>
          <a:bodyPr/>
          <a:lstStyle/>
          <a:p>
            <a:r>
              <a:rPr lang="en-IN" dirty="0" smtClean="0"/>
              <a:t>A bounding box is created for largest contour i.e. the flower</a:t>
            </a:r>
          </a:p>
          <a:p>
            <a:endParaRPr lang="en-IN" dirty="0" smtClean="0"/>
          </a:p>
          <a:p>
            <a:r>
              <a:rPr lang="en-IN" dirty="0" smtClean="0"/>
              <a:t>To create the region of interest calculation of </a:t>
            </a:r>
            <a:r>
              <a:rPr lang="en-US" dirty="0" smtClean="0"/>
              <a:t>of </a:t>
            </a:r>
            <a:r>
              <a:rPr lang="en-US" smtClean="0"/>
              <a:t>34</a:t>
            </a:r>
            <a:r>
              <a:rPr lang="en-US" smtClean="0"/>
              <a:t>% of </a:t>
            </a:r>
            <a:r>
              <a:rPr lang="en-US" dirty="0" smtClean="0"/>
              <a:t>previous width and 1/3</a:t>
            </a:r>
            <a:r>
              <a:rPr lang="en-US" baseline="30000" dirty="0" smtClean="0"/>
              <a:t>rd</a:t>
            </a:r>
            <a:r>
              <a:rPr lang="en-US" dirty="0" smtClean="0"/>
              <a:t> of previous height is done</a:t>
            </a:r>
          </a:p>
          <a:p>
            <a:endParaRPr lang="en-US" dirty="0" smtClean="0"/>
          </a:p>
          <a:p>
            <a:pPr lvl="0"/>
            <a:r>
              <a:rPr lang="en-US" dirty="0" smtClean="0"/>
              <a:t>Then the stamen/pistil region of interest is normalized by using function normalize()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Relative stamen/pistil area is compared with some relaxation here using REL_AREA_TH</a:t>
            </a:r>
          </a:p>
          <a:p>
            <a:pPr lvl="0"/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1" y="1143000"/>
            <a:ext cx="5410200" cy="5358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0002" y="761999"/>
            <a:ext cx="4883996" cy="5867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305800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Testing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 descr="bbb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76400" y="632396"/>
            <a:ext cx="4800600" cy="62367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Identification of flower is important as:</a:t>
            </a:r>
            <a:endParaRPr lang="en-US" sz="2500" dirty="0" smtClean="0">
              <a:latin typeface="Times New Roman" pitchFamily="18" charset="0"/>
              <a:cs typeface="Times New Roman" pitchFamily="18" charset="0"/>
            </a:endParaRPr>
          </a:p>
          <a:p>
            <a:pPr lvl="1" algn="just"/>
            <a:r>
              <a:rPr lang="en-US" sz="2300" dirty="0" smtClean="0">
                <a:latin typeface="Times New Roman" pitchFamily="18" charset="0"/>
                <a:cs typeface="Times New Roman" pitchFamily="18" charset="0"/>
              </a:rPr>
              <a:t>It will help </a:t>
            </a:r>
            <a:r>
              <a:rPr lang="en-IN" sz="2300" dirty="0" smtClean="0">
                <a:latin typeface="Times New Roman" pitchFamily="18" charset="0"/>
                <a:cs typeface="Times New Roman" pitchFamily="18" charset="0"/>
              </a:rPr>
              <a:t>natural resource managers in identification of similar plants as flowers will be their differentiating  factor </a:t>
            </a:r>
            <a:endParaRPr lang="en-US" sz="2300" dirty="0" smtClean="0">
              <a:latin typeface="Times New Roman" pitchFamily="18" charset="0"/>
              <a:cs typeface="Times New Roman" pitchFamily="18" charset="0"/>
            </a:endParaRPr>
          </a:p>
          <a:p>
            <a:pPr lvl="1" algn="just">
              <a:buNone/>
            </a:pPr>
            <a:endParaRPr lang="en-US" sz="2300" dirty="0" smtClean="0">
              <a:latin typeface="Times New Roman" pitchFamily="18" charset="0"/>
              <a:cs typeface="Times New Roman" pitchFamily="18" charset="0"/>
            </a:endParaRPr>
          </a:p>
          <a:p>
            <a:pPr lvl="1" algn="just"/>
            <a:r>
              <a:rPr lang="en-IN" sz="2300" dirty="0" smtClean="0">
                <a:latin typeface="Times New Roman" pitchFamily="18" charset="0"/>
                <a:cs typeface="Times New Roman" pitchFamily="18" charset="0"/>
              </a:rPr>
              <a:t>The ability to know or identify flowers allows us to assess many important rangeland or pasture variables that may help horticulture  experts and taxonomists</a:t>
            </a:r>
          </a:p>
          <a:p>
            <a:pPr lvl="1" algn="just">
              <a:buNone/>
            </a:pPr>
            <a:endParaRPr lang="en-US" sz="2300" dirty="0" smtClean="0">
              <a:latin typeface="Times New Roman" pitchFamily="18" charset="0"/>
              <a:cs typeface="Times New Roman" pitchFamily="18" charset="0"/>
            </a:endParaRPr>
          </a:p>
          <a:p>
            <a:pPr lvl="1" algn="just"/>
            <a:r>
              <a:rPr lang="en-US" sz="2300" dirty="0" smtClean="0">
                <a:latin typeface="Times New Roman" pitchFamily="18" charset="0"/>
                <a:cs typeface="Times New Roman" pitchFamily="18" charset="0"/>
              </a:rPr>
              <a:t>It will help experts and students in their research work </a:t>
            </a:r>
          </a:p>
          <a:p>
            <a:pPr lvl="1" algn="just">
              <a:buNone/>
            </a:pPr>
            <a:endParaRPr lang="en-US" sz="23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Deployment</a:t>
            </a:r>
            <a:endParaRPr lang="en-IN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/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tabLst/>
              <a:defRPr/>
            </a:pPr>
            <a:r>
              <a:rPr kumimoji="0" lang="en-IN" sz="2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endParaRPr kumimoji="0" lang="en-IN" sz="2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9600" y="2087880"/>
            <a:ext cx="8229600" cy="4389120"/>
          </a:xfrm>
          <a:prstGeom prst="rect">
            <a:avLst/>
          </a:prstGeom>
        </p:spPr>
        <p:txBody>
          <a:bodyPr/>
          <a:lstStyle/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tabLst/>
              <a:defRPr/>
            </a:pPr>
            <a:r>
              <a:rPr lang="en-IN" sz="2600" dirty="0" smtClean="0"/>
              <a:t>When a java based software is created 2 types of files are used in it .java files and .class files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tabLst/>
              <a:defRPr/>
            </a:pPr>
            <a:endParaRPr kumimoji="0" lang="en-IN" sz="2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tabLst/>
              <a:defRPr/>
            </a:pPr>
            <a:r>
              <a:rPr lang="en-IN" sz="2600" dirty="0" smtClean="0"/>
              <a:t>To make the software run without the help of any IDE </a:t>
            </a:r>
            <a:r>
              <a:rPr lang="en-IN" sz="2600" smtClean="0"/>
              <a:t>like eclipse, </a:t>
            </a:r>
            <a:r>
              <a:rPr lang="en-IN" sz="2600" dirty="0" smtClean="0"/>
              <a:t>deployment can be done</a:t>
            </a: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tabLst/>
              <a:defRPr/>
            </a:pPr>
            <a:endParaRPr kumimoji="0" lang="en-IN" sz="2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Wingdings 2"/>
              <a:buChar char=""/>
              <a:tabLst/>
              <a:defRPr/>
            </a:pPr>
            <a:r>
              <a:rPr lang="en-IN" sz="2600" dirty="0" smtClean="0"/>
              <a:t>A file format of .exe file is created and to run this file all we need is java virtual machine </a:t>
            </a:r>
            <a:endParaRPr kumimoji="0" lang="en-IN" sz="2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71600" y="1828800"/>
            <a:ext cx="6505257" cy="40138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71600" y="1752600"/>
            <a:ext cx="624840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9200" y="1752600"/>
            <a:ext cx="6477000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1828801"/>
            <a:ext cx="64008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7800" y="1752600"/>
            <a:ext cx="60960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5400" y="1752600"/>
            <a:ext cx="62484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71600" y="1676401"/>
            <a:ext cx="61722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71599" y="1752600"/>
            <a:ext cx="6172201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389120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Identifying flowers is a crucial but unsure task without help of proper protocol</a:t>
            </a:r>
          </a:p>
          <a:p>
            <a:pPr algn="just"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Help either from web pages or guide books is restricted to keywords, hence not feasible for naïve person</a:t>
            </a:r>
          </a:p>
          <a:p>
            <a:pPr algn="just"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Several research works are conducted for this purpose but very few with the help of image processing techniques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Results and Discussion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2588022"/>
          <a:ext cx="8229600" cy="2880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14800"/>
                <a:gridCol w="4114800"/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Times New Roman"/>
                          <a:ea typeface="Times New Roman"/>
                          <a:cs typeface="Raavi"/>
                        </a:rPr>
                        <a:t>Method</a:t>
                      </a:r>
                      <a:endParaRPr lang="en-IN" sz="1800" dirty="0">
                        <a:latin typeface="Times New Roman"/>
                        <a:ea typeface="Times New Roman"/>
                        <a:cs typeface="Raav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Times New Roman"/>
                          <a:ea typeface="Times New Roman"/>
                          <a:cs typeface="Raavi"/>
                        </a:rPr>
                        <a:t>Recognition rate%</a:t>
                      </a:r>
                      <a:endParaRPr lang="en-IN" sz="1800" dirty="0">
                        <a:latin typeface="Times New Roman"/>
                        <a:ea typeface="Times New Roman"/>
                        <a:cs typeface="Raavi"/>
                      </a:endParaRPr>
                    </a:p>
                  </a:txBody>
                  <a:tcPr marL="68580" marR="68580" marT="0" marB="0"/>
                </a:tc>
              </a:tr>
              <a:tr h="67825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Times New Roman"/>
                          <a:ea typeface="Times New Roman"/>
                          <a:cs typeface="Raavi"/>
                        </a:rPr>
                        <a:t>Proposed approach 1 (using only color feature)</a:t>
                      </a:r>
                      <a:endParaRPr lang="en-IN" sz="1800" dirty="0">
                        <a:latin typeface="Times New Roman"/>
                        <a:ea typeface="Times New Roman"/>
                        <a:cs typeface="Raav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latin typeface="Times New Roman"/>
                          <a:ea typeface="Times New Roman"/>
                          <a:cs typeface="Raavi"/>
                        </a:rPr>
                        <a:t>12.3</a:t>
                      </a:r>
                      <a:endParaRPr lang="en-IN" sz="1800" dirty="0">
                        <a:latin typeface="Times New Roman"/>
                        <a:ea typeface="Times New Roman"/>
                        <a:cs typeface="Raavi"/>
                      </a:endParaRPr>
                    </a:p>
                  </a:txBody>
                  <a:tcPr marL="68580" marR="68580" marT="0" marB="0"/>
                </a:tc>
              </a:tr>
              <a:tr h="67825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Times New Roman"/>
                          <a:ea typeface="Times New Roman"/>
                          <a:cs typeface="Raavi"/>
                        </a:rPr>
                        <a:t>Proposed approach 2 (using color and shape feature)</a:t>
                      </a:r>
                      <a:endParaRPr lang="en-IN" sz="1800" dirty="0">
                        <a:latin typeface="Times New Roman"/>
                        <a:ea typeface="Times New Roman"/>
                        <a:cs typeface="Raav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latin typeface="Times New Roman"/>
                          <a:ea typeface="Times New Roman"/>
                          <a:cs typeface="Raavi"/>
                        </a:rPr>
                        <a:t>75.3</a:t>
                      </a:r>
                      <a:endParaRPr lang="en-IN" sz="1800" dirty="0">
                        <a:latin typeface="Times New Roman"/>
                        <a:ea typeface="Times New Roman"/>
                        <a:cs typeface="Raavi"/>
                      </a:endParaRPr>
                    </a:p>
                  </a:txBody>
                  <a:tcPr marL="68580" marR="68580" marT="0" marB="0"/>
                </a:tc>
              </a:tr>
              <a:tr h="67825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Times New Roman"/>
                          <a:ea typeface="Times New Roman"/>
                          <a:cs typeface="Raavi"/>
                        </a:rPr>
                        <a:t>Proposed approach 3 (using color, shape and pistil/ stamen feature)</a:t>
                      </a:r>
                      <a:endParaRPr lang="en-IN" sz="1800" dirty="0">
                        <a:latin typeface="Times New Roman"/>
                        <a:ea typeface="Times New Roman"/>
                        <a:cs typeface="Raav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latin typeface="Times New Roman"/>
                          <a:ea typeface="Times New Roman"/>
                          <a:cs typeface="Raavi"/>
                        </a:rPr>
                        <a:t>83.0</a:t>
                      </a:r>
                      <a:endParaRPr lang="en-IN" sz="1800" dirty="0">
                        <a:latin typeface="Times New Roman"/>
                        <a:ea typeface="Times New Roman"/>
                        <a:cs typeface="Raavi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Thus, a new developed software can be considered as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Inexpensive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More accurate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Scanner Independent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Suitable for non-expert</a:t>
            </a:r>
          </a:p>
          <a:p>
            <a:pPr>
              <a:buNone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	methodology for recognition of flowers.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r>
              <a:rPr lang="en-US" sz="7200" dirty="0" smtClean="0">
                <a:latin typeface="Times New Roman" pitchFamily="18" charset="0"/>
                <a:cs typeface="Times New Roman" pitchFamily="18" charset="0"/>
              </a:rPr>
              <a:t>Thank You</a:t>
            </a:r>
            <a:endParaRPr lang="en-US" sz="72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To develop software  for flower recognition using image processing techniques.</a:t>
            </a:r>
          </a:p>
          <a:p>
            <a:pPr lvl="0" algn="just">
              <a:buNone/>
            </a:pPr>
            <a:endParaRPr lang="en-US" sz="28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Prototype implementation and testing of the software.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Review of literature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Das et al. gave a technique of flower patent image indexing with help of location’s domain knowledge and colour information</a:t>
            </a:r>
          </a:p>
          <a:p>
            <a:endParaRPr lang="en-IN" dirty="0" smtClean="0"/>
          </a:p>
          <a:p>
            <a:r>
              <a:rPr lang="en-IN" dirty="0" err="1" smtClean="0"/>
              <a:t>Saitoh</a:t>
            </a:r>
            <a:r>
              <a:rPr lang="en-IN" dirty="0" smtClean="0"/>
              <a:t> et al. introduced idea of using clustering algorithm for automatic identification of wild flowers</a:t>
            </a:r>
          </a:p>
          <a:p>
            <a:endParaRPr lang="en-IN" dirty="0" smtClean="0"/>
          </a:p>
          <a:p>
            <a:r>
              <a:rPr lang="en-IN" dirty="0" smtClean="0"/>
              <a:t>Hong et al. gave an approach based on region of interest. In addition to approach of Das et al. colour histogram was calculated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029200"/>
          </a:xfrm>
        </p:spPr>
        <p:txBody>
          <a:bodyPr/>
          <a:lstStyle/>
          <a:p>
            <a:r>
              <a:rPr lang="en-IN" dirty="0" err="1" smtClean="0"/>
              <a:t>Zou</a:t>
            </a:r>
            <a:r>
              <a:rPr lang="en-IN" dirty="0" smtClean="0"/>
              <a:t> et al. proposed a interactive flower recognition model based on Computer Assisted Visual Inter Active Recognition.</a:t>
            </a:r>
          </a:p>
          <a:p>
            <a:endParaRPr lang="en-IN" dirty="0" smtClean="0"/>
          </a:p>
          <a:p>
            <a:r>
              <a:rPr lang="en-IN" dirty="0" err="1" smtClean="0"/>
              <a:t>Nilsback</a:t>
            </a:r>
            <a:r>
              <a:rPr lang="en-IN" dirty="0" smtClean="0"/>
              <a:t> et al. investigated to what extend vocabulary of visual words be a significant distinguishing characteristic</a:t>
            </a:r>
          </a:p>
          <a:p>
            <a:endParaRPr lang="en-IN" dirty="0" smtClean="0"/>
          </a:p>
          <a:p>
            <a:r>
              <a:rPr lang="en-IN" dirty="0" smtClean="0"/>
              <a:t>Fukuda et al. developed a image retrieval system to classify various flowers through Fuzzy C-means clustering algorithm </a:t>
            </a:r>
          </a:p>
          <a:p>
            <a:endParaRPr lang="en-IN" dirty="0" smtClean="0"/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029200"/>
          </a:xfrm>
        </p:spPr>
        <p:txBody>
          <a:bodyPr/>
          <a:lstStyle/>
          <a:p>
            <a:r>
              <a:rPr lang="en-IN" dirty="0" smtClean="0"/>
              <a:t>Holmes et al. explained interactive feature extraction from coloured images and supervised learning of a software to identify region of interest</a:t>
            </a:r>
          </a:p>
          <a:p>
            <a:endParaRPr lang="en-IN" dirty="0" smtClean="0"/>
          </a:p>
          <a:p>
            <a:r>
              <a:rPr lang="en-IN" dirty="0" smtClean="0"/>
              <a:t>Kim et al. gave limitations and restrictions of conventional flower or leaf recognition studies</a:t>
            </a:r>
          </a:p>
          <a:p>
            <a:endParaRPr lang="en-IN" dirty="0" smtClean="0"/>
          </a:p>
          <a:p>
            <a:r>
              <a:rPr lang="en-IN" dirty="0" smtClean="0"/>
              <a:t>Singh et al. proved the importance of histogram processing for effective image enhancement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029200"/>
          </a:xfrm>
        </p:spPr>
        <p:txBody>
          <a:bodyPr/>
          <a:lstStyle/>
          <a:p>
            <a:r>
              <a:rPr lang="en-IN" dirty="0" err="1" smtClean="0"/>
              <a:t>Vibhute</a:t>
            </a:r>
            <a:r>
              <a:rPr lang="en-IN" dirty="0" smtClean="0"/>
              <a:t> et al. conducted a research study focussing on application of image processing techniques in various agricultural fields</a:t>
            </a:r>
          </a:p>
          <a:p>
            <a:endParaRPr lang="en-IN" dirty="0" smtClean="0"/>
          </a:p>
          <a:p>
            <a:r>
              <a:rPr lang="en-IN" dirty="0" err="1" smtClean="0"/>
              <a:t>Aleya</a:t>
            </a:r>
            <a:r>
              <a:rPr lang="en-IN" dirty="0" smtClean="0"/>
              <a:t> et al. proposed histogram approach to detect diseases of flowers with help of stem values</a:t>
            </a:r>
          </a:p>
          <a:p>
            <a:endParaRPr lang="en-IN" dirty="0" smtClean="0"/>
          </a:p>
          <a:p>
            <a:r>
              <a:rPr lang="en-IN" dirty="0" err="1" smtClean="0"/>
              <a:t>Apriyanti</a:t>
            </a:r>
            <a:r>
              <a:rPr lang="en-IN" dirty="0" smtClean="0"/>
              <a:t> et al. proposed HSV colour feature and SVM methods to identify different species of orchids</a:t>
            </a:r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05400"/>
          </a:xfrm>
        </p:spPr>
        <p:txBody>
          <a:bodyPr/>
          <a:lstStyle/>
          <a:p>
            <a:r>
              <a:rPr lang="en-IN" dirty="0" err="1" smtClean="0"/>
              <a:t>Tiay</a:t>
            </a:r>
            <a:r>
              <a:rPr lang="en-IN" dirty="0" smtClean="0"/>
              <a:t> et al. used image processing techniques for classification of flowers on basis of colour and edge characteristics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3266</TotalTime>
  <Words>882</Words>
  <Application>Microsoft Office PowerPoint</Application>
  <PresentationFormat>On-screen Show (4:3)</PresentationFormat>
  <Paragraphs>120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Flow</vt:lpstr>
      <vt:lpstr>DEVELOPMENT OF SOFTWARE FOR FLOWER RECOGNITION USING IMAGE PROCESSING TECHNIQUE</vt:lpstr>
      <vt:lpstr>Introduction</vt:lpstr>
      <vt:lpstr>Slide 3</vt:lpstr>
      <vt:lpstr>Objectives</vt:lpstr>
      <vt:lpstr>Review of literature </vt:lpstr>
      <vt:lpstr>Slide 6</vt:lpstr>
      <vt:lpstr>Slide 7</vt:lpstr>
      <vt:lpstr>Slide 8</vt:lpstr>
      <vt:lpstr>Slide 9</vt:lpstr>
      <vt:lpstr>Material and Methodology</vt:lpstr>
      <vt:lpstr>Technologies Used</vt:lpstr>
      <vt:lpstr>Limitations of Existing Software</vt:lpstr>
      <vt:lpstr>Proposed Software</vt:lpstr>
      <vt:lpstr>Image processing techniques</vt:lpstr>
      <vt:lpstr>Slide 15</vt:lpstr>
      <vt:lpstr>Slide 16</vt:lpstr>
      <vt:lpstr>Slide 17</vt:lpstr>
      <vt:lpstr>Slide 18</vt:lpstr>
      <vt:lpstr>Testing</vt:lpstr>
      <vt:lpstr>Deployment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Results and Discussion</vt:lpstr>
      <vt:lpstr>Slide 31</vt:lpstr>
      <vt:lpstr>Slide 32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ACER</dc:creator>
  <cp:lastModifiedBy>Marwa's</cp:lastModifiedBy>
  <cp:revision>356</cp:revision>
  <dcterms:created xsi:type="dcterms:W3CDTF">2014-06-12T02:11:26Z</dcterms:created>
  <dcterms:modified xsi:type="dcterms:W3CDTF">2015-06-12T03:26:47Z</dcterms:modified>
</cp:coreProperties>
</file>

<file path=docProps/thumbnail.jpeg>
</file>